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5" r:id="rId1"/>
  </p:sldMasterIdLst>
  <p:sldIdLst>
    <p:sldId id="267" r:id="rId2"/>
    <p:sldId id="260" r:id="rId3"/>
    <p:sldId id="272" r:id="rId4"/>
    <p:sldId id="266" r:id="rId5"/>
    <p:sldId id="263" r:id="rId6"/>
    <p:sldId id="270" r:id="rId7"/>
    <p:sldId id="271" r:id="rId8"/>
    <p:sldId id="264" r:id="rId9"/>
    <p:sldId id="265"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D06786-108F-4FCD-A1AB-174B4A60425F}">
          <p14:sldIdLst>
            <p14:sldId id="267"/>
            <p14:sldId id="260"/>
            <p14:sldId id="272"/>
            <p14:sldId id="266"/>
            <p14:sldId id="263"/>
            <p14:sldId id="270"/>
            <p14:sldId id="271"/>
            <p14:sldId id="264"/>
            <p14:sldId id="26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82" d="100"/>
          <a:sy n="82" d="100"/>
        </p:scale>
        <p:origin x="67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04F819-3559-4592-9912-F0B54CFA3EC0}" type="datetime1">
              <a:rPr lang="en-US" smtClean="0"/>
              <a:t>3/20/2022</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5194F79-8D62-49E2-B2AE-A814A4D20551}"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6177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A0EC0-B7C6-4AF4-88D3-D15A33082428}"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94F79-8D62-49E2-B2AE-A814A4D20551}"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407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37C333-40A9-4AEF-8274-519995F56FAF}"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94F79-8D62-49E2-B2AE-A814A4D20551}"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409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006FD8-90BA-4D35-B419-67898FFD7CAE}"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94F79-8D62-49E2-B2AE-A814A4D20551}"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8591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F45634-1B23-4817-8796-EF1B83722AA7}"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194F79-8D62-49E2-B2AE-A814A4D20551}"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779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8F6B62-C8B6-4AB2-B46B-89E7C618E7B6}"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194F79-8D62-49E2-B2AE-A814A4D20551}"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3780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34AB44C-9800-4EC6-B281-A1CAF19173EC}" type="datetime1">
              <a:rPr lang="en-US" smtClean="0"/>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194F79-8D62-49E2-B2AE-A814A4D20551}"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7770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2C077A-8BD2-4F2D-867E-185AA33CAA90}" type="datetime1">
              <a:rPr lang="en-US" smtClean="0"/>
              <a:t>3/20/2022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194F79-8D62-49E2-B2AE-A814A4D20551}"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76219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6227A6-C80C-4AB1-B429-BFCD5777D2A2}" type="datetime1">
              <a:rPr lang="en-US" smtClean="0"/>
              <a:t>3/20/2022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194F79-8D62-49E2-B2AE-A814A4D20551}" type="slidenum">
              <a:rPr lang="en-US" smtClean="0"/>
              <a:t>‹#›</a:t>
            </a:fld>
            <a:endParaRPr lang="en-US"/>
          </a:p>
        </p:txBody>
      </p:sp>
    </p:spTree>
    <p:extLst>
      <p:ext uri="{BB962C8B-B14F-4D97-AF65-F5344CB8AC3E}">
        <p14:creationId xmlns:p14="http://schemas.microsoft.com/office/powerpoint/2010/main" val="1556715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011A0C-D044-484C-A9C6-15BA07DF3109}"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194F79-8D62-49E2-B2AE-A814A4D20551}"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5314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30CE825-84FC-43B2-881A-3CDFE22B7778}" type="datetime1">
              <a:rPr lang="en-US" smtClean="0"/>
              <a:t>3/20/2022</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95194F79-8D62-49E2-B2AE-A814A4D20551}"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2445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04DB412-6FD2-4BBD-AA43-E36A4D5B5E01}" type="datetimeFigureOut">
              <a:rPr lang="en-US" smtClean="0"/>
              <a:t>3/20/2022</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BBCD448-A3A9-455A-A9FA-1769938B8373}"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F41A75B-F11E-4676-BFF2-5EC0B5B13AE5}"/>
              </a:ext>
            </a:extLst>
          </p:cNvPr>
          <p:cNvSpPr/>
          <p:nvPr userDrawn="1"/>
        </p:nvSpPr>
        <p:spPr>
          <a:xfrm>
            <a:off x="976394" y="464949"/>
            <a:ext cx="1579536" cy="5568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D36F2D1-0CFE-4AA0-B888-BAA862038143}"/>
              </a:ext>
            </a:extLst>
          </p:cNvPr>
          <p:cNvPicPr/>
          <p:nvPr userDrawn="1"/>
        </p:nvPicPr>
        <p:blipFill>
          <a:blip r:embed="rId14" cstate="print">
            <a:extLst>
              <a:ext uri="{28A0092B-C50C-407E-A947-70E740481C1C}">
                <a14:useLocalDpi xmlns:a14="http://schemas.microsoft.com/office/drawing/2010/main" val="0"/>
              </a:ext>
            </a:extLst>
          </a:blip>
          <a:stretch>
            <a:fillRect/>
          </a:stretch>
        </p:blipFill>
        <p:spPr>
          <a:xfrm>
            <a:off x="9774263" y="172697"/>
            <a:ext cx="1441343" cy="556889"/>
          </a:xfrm>
          <a:prstGeom prst="rect">
            <a:avLst/>
          </a:prstGeom>
        </p:spPr>
      </p:pic>
      <p:pic>
        <p:nvPicPr>
          <p:cNvPr id="13" name="Picture 12">
            <a:extLst>
              <a:ext uri="{FF2B5EF4-FFF2-40B4-BE49-F238E27FC236}">
                <a16:creationId xmlns:a16="http://schemas.microsoft.com/office/drawing/2014/main" id="{84B7FE6A-39A4-4C70-BD0B-BF96A1B2D366}"/>
              </a:ext>
            </a:extLst>
          </p:cNvPr>
          <p:cNvPicPr/>
          <p:nvPr userDrawn="1"/>
        </p:nvPicPr>
        <p:blipFill>
          <a:blip r:embed="rId15" cstate="print">
            <a:extLst>
              <a:ext uri="{28A0092B-C50C-407E-A947-70E740481C1C}">
                <a14:useLocalDpi xmlns:a14="http://schemas.microsoft.com/office/drawing/2010/main" val="0"/>
              </a:ext>
            </a:extLst>
          </a:blip>
          <a:stretch>
            <a:fillRect/>
          </a:stretch>
        </p:blipFill>
        <p:spPr bwMode="auto">
          <a:xfrm>
            <a:off x="480059" y="172698"/>
            <a:ext cx="2538713" cy="737178"/>
          </a:xfrm>
          <a:prstGeom prst="rect">
            <a:avLst/>
          </a:prstGeom>
          <a:noFill/>
          <a:ln>
            <a:noFill/>
          </a:ln>
        </p:spPr>
      </p:pic>
    </p:spTree>
    <p:extLst>
      <p:ext uri="{BB962C8B-B14F-4D97-AF65-F5344CB8AC3E}">
        <p14:creationId xmlns:p14="http://schemas.microsoft.com/office/powerpoint/2010/main" val="3309032712"/>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f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321F-F26B-44A2-AD84-99A97AC94F9B}"/>
              </a:ext>
            </a:extLst>
          </p:cNvPr>
          <p:cNvSpPr>
            <a:spLocks noGrp="1"/>
          </p:cNvSpPr>
          <p:nvPr>
            <p:ph type="title"/>
          </p:nvPr>
        </p:nvSpPr>
        <p:spPr>
          <a:xfrm>
            <a:off x="1451578" y="2165918"/>
            <a:ext cx="9603275" cy="1049235"/>
          </a:xfrm>
          <a:ln>
            <a:noFill/>
          </a:ln>
        </p:spPr>
        <p:txBody>
          <a:bodyPr>
            <a:normAutofit/>
          </a:bodyPr>
          <a:lstStyle/>
          <a:p>
            <a:pPr algn="ctr"/>
            <a:r>
              <a:rPr lang="en-US" b="1"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rPr>
              <a:t>Pay Slip Generation Utility </a:t>
            </a:r>
            <a:endParaRPr lang="en-IN" sz="4800" b="1" dirty="0">
              <a:solidFill>
                <a:srgbClr val="C00000"/>
              </a:solidFill>
            </a:endParaRPr>
          </a:p>
        </p:txBody>
      </p:sp>
      <p:sp>
        <p:nvSpPr>
          <p:cNvPr id="3" name="Content Placeholder 2">
            <a:extLst>
              <a:ext uri="{FF2B5EF4-FFF2-40B4-BE49-F238E27FC236}">
                <a16:creationId xmlns:a16="http://schemas.microsoft.com/office/drawing/2014/main" id="{5FFD888C-1B55-4709-A4E8-BF96056B9A28}"/>
              </a:ext>
            </a:extLst>
          </p:cNvPr>
          <p:cNvSpPr>
            <a:spLocks noGrp="1"/>
          </p:cNvSpPr>
          <p:nvPr>
            <p:ph idx="1"/>
          </p:nvPr>
        </p:nvSpPr>
        <p:spPr>
          <a:xfrm>
            <a:off x="1451579" y="3429000"/>
            <a:ext cx="9603275" cy="2037345"/>
          </a:xfrm>
        </p:spPr>
        <p:txBody>
          <a:bodyPr/>
          <a:lstStyle/>
          <a:p>
            <a:pPr>
              <a:buFont typeface="Wingdings" panose="05000000000000000000" pitchFamily="2" charset="2"/>
              <a:buChar char="Ø"/>
            </a:pPr>
            <a:r>
              <a:rPr lang="en-IN" dirty="0"/>
              <a:t> </a:t>
            </a:r>
            <a:r>
              <a:rPr lang="en-IN" b="1" dirty="0">
                <a:solidFill>
                  <a:srgbClr val="C00000"/>
                </a:solidFill>
              </a:rPr>
              <a:t>Created By:  		</a:t>
            </a:r>
            <a:r>
              <a:rPr lang="en-IN" dirty="0"/>
              <a:t>RPA Group 3 Batch 14 </a:t>
            </a:r>
          </a:p>
          <a:p>
            <a:pPr>
              <a:buFont typeface="Wingdings" panose="05000000000000000000" pitchFamily="2" charset="2"/>
              <a:buChar char="Ø"/>
            </a:pPr>
            <a:r>
              <a:rPr lang="en-IN" dirty="0"/>
              <a:t> </a:t>
            </a:r>
            <a:r>
              <a:rPr lang="en-IN" b="1" dirty="0">
                <a:solidFill>
                  <a:srgbClr val="C00000"/>
                </a:solidFill>
              </a:rPr>
              <a:t>Members: 		</a:t>
            </a:r>
            <a:r>
              <a:rPr lang="en-IN" dirty="0"/>
              <a:t>Neha </a:t>
            </a:r>
            <a:r>
              <a:rPr lang="en-IN" dirty="0" err="1"/>
              <a:t>Natesh</a:t>
            </a:r>
            <a:r>
              <a:rPr lang="en-IN" dirty="0"/>
              <a:t>, Najma Fathima, Shradha Sarap</a:t>
            </a:r>
          </a:p>
          <a:p>
            <a:pPr>
              <a:buFont typeface="Wingdings" panose="05000000000000000000" pitchFamily="2" charset="2"/>
              <a:buChar char="Ø"/>
            </a:pPr>
            <a:r>
              <a:rPr lang="en-IN" dirty="0"/>
              <a:t> </a:t>
            </a:r>
            <a:r>
              <a:rPr lang="en-IN" b="1" dirty="0">
                <a:solidFill>
                  <a:srgbClr val="C00000"/>
                </a:solidFill>
              </a:rPr>
              <a:t>Mentor / Guide: 	</a:t>
            </a:r>
            <a:r>
              <a:rPr lang="en-IN" dirty="0"/>
              <a:t>Preethi, Sumathi</a:t>
            </a:r>
          </a:p>
          <a:p>
            <a:pPr>
              <a:buFont typeface="Wingdings" panose="05000000000000000000" pitchFamily="2" charset="2"/>
              <a:buChar char="Ø"/>
            </a:pPr>
            <a:r>
              <a:rPr lang="en-IN" dirty="0"/>
              <a:t> </a:t>
            </a:r>
            <a:r>
              <a:rPr lang="en-IN" b="1" dirty="0">
                <a:solidFill>
                  <a:srgbClr val="C00000"/>
                </a:solidFill>
              </a:rPr>
              <a:t>Date: 		</a:t>
            </a:r>
            <a:r>
              <a:rPr lang="en-IN" dirty="0"/>
              <a:t>22</a:t>
            </a:r>
            <a:r>
              <a:rPr lang="en-IN" baseline="30000" dirty="0"/>
              <a:t>nd</a:t>
            </a:r>
            <a:r>
              <a:rPr lang="en-IN" dirty="0"/>
              <a:t> March 2022</a:t>
            </a:r>
          </a:p>
          <a:p>
            <a:endParaRPr lang="en-IN" dirty="0"/>
          </a:p>
        </p:txBody>
      </p:sp>
      <p:cxnSp>
        <p:nvCxnSpPr>
          <p:cNvPr id="6" name="Straight Connector 5">
            <a:extLst>
              <a:ext uri="{FF2B5EF4-FFF2-40B4-BE49-F238E27FC236}">
                <a16:creationId xmlns:a16="http://schemas.microsoft.com/office/drawing/2014/main" id="{1A541AE3-54E4-495E-BE74-9CB8323A1C4D}"/>
              </a:ext>
            </a:extLst>
          </p:cNvPr>
          <p:cNvCxnSpPr>
            <a:cxnSpLocks/>
          </p:cNvCxnSpPr>
          <p:nvPr/>
        </p:nvCxnSpPr>
        <p:spPr>
          <a:xfrm>
            <a:off x="1451578" y="2908570"/>
            <a:ext cx="9603275"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95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7F56-92DF-480C-A84A-E8C9513645FF}"/>
              </a:ext>
            </a:extLst>
          </p:cNvPr>
          <p:cNvSpPr>
            <a:spLocks noGrp="1"/>
          </p:cNvSpPr>
          <p:nvPr>
            <p:ph type="title"/>
          </p:nvPr>
        </p:nvSpPr>
        <p:spPr/>
        <p:txBody>
          <a:bodyPr>
            <a:normAutofit/>
          </a:bodyPr>
          <a:lstStyle/>
          <a:p>
            <a:r>
              <a:rPr lang="en-US" sz="3000" b="1" dirty="0">
                <a:solidFill>
                  <a:schemeClr val="accent1"/>
                </a:solidFill>
              </a:rPr>
              <a:t>Agenda </a:t>
            </a:r>
          </a:p>
        </p:txBody>
      </p:sp>
      <p:sp>
        <p:nvSpPr>
          <p:cNvPr id="3" name="Content Placeholder 2">
            <a:extLst>
              <a:ext uri="{FF2B5EF4-FFF2-40B4-BE49-F238E27FC236}">
                <a16:creationId xmlns:a16="http://schemas.microsoft.com/office/drawing/2014/main" id="{F65350DA-DBC4-4445-BB44-53D970405BCD}"/>
              </a:ext>
            </a:extLst>
          </p:cNvPr>
          <p:cNvSpPr>
            <a:spLocks noGrp="1"/>
          </p:cNvSpPr>
          <p:nvPr>
            <p:ph idx="1"/>
          </p:nvPr>
        </p:nvSpPr>
        <p:spPr/>
        <p:txBody>
          <a:bodyPr>
            <a:noAutofit/>
          </a:bodyPr>
          <a:lstStyle/>
          <a:p>
            <a:pPr marL="228600" lvl="1">
              <a:spcBef>
                <a:spcPts val="1000"/>
              </a:spcBef>
              <a:buFont typeface="Wingdings" pitchFamily="2" charset="2"/>
              <a:buChar char="Ø"/>
            </a:pPr>
            <a:r>
              <a:rPr lang="en-IN" dirty="0"/>
              <a:t> Introduction/</a:t>
            </a:r>
            <a:r>
              <a:rPr lang="en-IN" sz="1800" dirty="0"/>
              <a:t> Team Members and their Roles</a:t>
            </a:r>
          </a:p>
          <a:p>
            <a:pPr>
              <a:buFont typeface="Wingdings" pitchFamily="2" charset="2"/>
              <a:buChar char="Ø"/>
            </a:pPr>
            <a:r>
              <a:rPr lang="en-IN" sz="1800" dirty="0"/>
              <a:t> Goal</a:t>
            </a:r>
          </a:p>
          <a:p>
            <a:pPr>
              <a:buFont typeface="Wingdings" pitchFamily="2" charset="2"/>
              <a:buChar char="Ø"/>
            </a:pPr>
            <a:r>
              <a:rPr lang="en-IN" sz="1800" dirty="0"/>
              <a:t> Current As-is Process</a:t>
            </a:r>
          </a:p>
          <a:p>
            <a:pPr marL="228600" lvl="1">
              <a:spcBef>
                <a:spcPts val="1000"/>
              </a:spcBef>
              <a:buFont typeface="Wingdings" pitchFamily="2" charset="2"/>
              <a:buChar char="Ø"/>
            </a:pPr>
            <a:r>
              <a:rPr lang="en-IN" dirty="0"/>
              <a:t> To-Be Process </a:t>
            </a:r>
          </a:p>
          <a:p>
            <a:pPr marL="228600" lvl="1">
              <a:spcBef>
                <a:spcPts val="1000"/>
              </a:spcBef>
              <a:buFont typeface="Wingdings" pitchFamily="2" charset="2"/>
              <a:buChar char="Ø"/>
            </a:pPr>
            <a:r>
              <a:rPr lang="en-IN" dirty="0"/>
              <a:t> Value Added Benefits of the Automation Process</a:t>
            </a:r>
          </a:p>
          <a:p>
            <a:pPr marL="228600" lvl="1">
              <a:spcBef>
                <a:spcPts val="1000"/>
              </a:spcBef>
              <a:buFont typeface="Wingdings" pitchFamily="2" charset="2"/>
              <a:buChar char="Ø"/>
            </a:pPr>
            <a:r>
              <a:rPr lang="en-IN" dirty="0"/>
              <a:t> Walkthrough of the Automation </a:t>
            </a:r>
          </a:p>
          <a:p>
            <a:pPr marL="228600" lvl="1">
              <a:spcBef>
                <a:spcPts val="1000"/>
              </a:spcBef>
              <a:buFont typeface="Wingdings" pitchFamily="2" charset="2"/>
              <a:buChar char="Ø"/>
            </a:pPr>
            <a:r>
              <a:rPr lang="en-IN" dirty="0"/>
              <a:t> Q/A session </a:t>
            </a:r>
          </a:p>
          <a:p>
            <a:pPr marL="0" indent="0">
              <a:buNone/>
            </a:pPr>
            <a:endParaRPr lang="en-US" sz="1800" dirty="0"/>
          </a:p>
        </p:txBody>
      </p:sp>
    </p:spTree>
    <p:extLst>
      <p:ext uri="{BB962C8B-B14F-4D97-AF65-F5344CB8AC3E}">
        <p14:creationId xmlns:p14="http://schemas.microsoft.com/office/powerpoint/2010/main" val="2854883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7F56-92DF-480C-A84A-E8C9513645FF}"/>
              </a:ext>
            </a:extLst>
          </p:cNvPr>
          <p:cNvSpPr>
            <a:spLocks noGrp="1"/>
          </p:cNvSpPr>
          <p:nvPr>
            <p:ph type="title"/>
          </p:nvPr>
        </p:nvSpPr>
        <p:spPr/>
        <p:txBody>
          <a:bodyPr>
            <a:normAutofit/>
          </a:bodyPr>
          <a:lstStyle/>
          <a:p>
            <a:r>
              <a:rPr lang="en-IN" sz="2400" b="1" dirty="0">
                <a:solidFill>
                  <a:schemeClr val="accent1"/>
                </a:solidFill>
              </a:rPr>
              <a:t>Introduction / Team</a:t>
            </a:r>
            <a:r>
              <a:rPr lang="en-IN" sz="2400" b="1" dirty="0"/>
              <a:t> </a:t>
            </a:r>
            <a:r>
              <a:rPr lang="en-IN" sz="2400" b="1" dirty="0">
                <a:solidFill>
                  <a:schemeClr val="accent1"/>
                </a:solidFill>
              </a:rPr>
              <a:t>Members and their roles</a:t>
            </a:r>
            <a:r>
              <a:rPr lang="en-US" sz="2400" b="1" dirty="0">
                <a:solidFill>
                  <a:schemeClr val="accent1"/>
                </a:solidFill>
              </a:rPr>
              <a:t> </a:t>
            </a:r>
          </a:p>
        </p:txBody>
      </p:sp>
      <p:sp>
        <p:nvSpPr>
          <p:cNvPr id="5" name="Content Placeholder 4">
            <a:extLst>
              <a:ext uri="{FF2B5EF4-FFF2-40B4-BE49-F238E27FC236}">
                <a16:creationId xmlns:a16="http://schemas.microsoft.com/office/drawing/2014/main" id="{9F6BE20C-2290-4302-8A61-0FEDCA96783C}"/>
              </a:ext>
            </a:extLst>
          </p:cNvPr>
          <p:cNvSpPr>
            <a:spLocks noGrp="1"/>
          </p:cNvSpPr>
          <p:nvPr>
            <p:ph idx="1"/>
          </p:nvPr>
        </p:nvSpPr>
        <p:spPr>
          <a:xfrm>
            <a:off x="1233332" y="1853754"/>
            <a:ext cx="7632356" cy="5065877"/>
          </a:xfrm>
        </p:spPr>
        <p:txBody>
          <a:bodyPr>
            <a:normAutofit/>
          </a:bodyPr>
          <a:lstStyle/>
          <a:p>
            <a:pPr>
              <a:buFont typeface="Wingdings" panose="05000000000000000000" pitchFamily="2" charset="2"/>
              <a:buChar char="Ø"/>
            </a:pPr>
            <a:r>
              <a:rPr lang="en-US" sz="1600" dirty="0">
                <a:solidFill>
                  <a:srgbClr val="C00000"/>
                </a:solidFill>
              </a:rPr>
              <a:t>Introduction:</a:t>
            </a:r>
          </a:p>
          <a:p>
            <a:pPr lvl="1">
              <a:buFont typeface="Wingdings" panose="05000000000000000000" pitchFamily="2" charset="2"/>
              <a:buChar char="Ø"/>
            </a:pPr>
            <a:r>
              <a:rPr lang="en-US" sz="1600" dirty="0"/>
              <a:t> </a:t>
            </a:r>
            <a:r>
              <a:rPr lang="en-IN" sz="1600" dirty="0"/>
              <a:t>Live project done by Group 3 batch 14 of Go Easy RPA course. </a:t>
            </a:r>
          </a:p>
          <a:p>
            <a:pPr lvl="1">
              <a:buFont typeface="Wingdings" panose="05000000000000000000" pitchFamily="2" charset="2"/>
              <a:buChar char="Ø"/>
            </a:pPr>
            <a:r>
              <a:rPr lang="en-IN" sz="1600" dirty="0"/>
              <a:t>Project aim was to create an end to end automated process starting from an input sheet of employee data to sending customised pay slips to individual employees</a:t>
            </a:r>
          </a:p>
          <a:p>
            <a:pPr>
              <a:buFont typeface="Wingdings" panose="05000000000000000000" pitchFamily="2" charset="2"/>
              <a:buChar char="Ø"/>
            </a:pPr>
            <a:r>
              <a:rPr lang="en-IN" sz="1600" dirty="0">
                <a:solidFill>
                  <a:srgbClr val="C00000"/>
                </a:solidFill>
              </a:rPr>
              <a:t>Team members and Roles</a:t>
            </a:r>
          </a:p>
          <a:p>
            <a:pPr lvl="1">
              <a:buFont typeface="Wingdings" panose="05000000000000000000" pitchFamily="2" charset="2"/>
              <a:buChar char="Ø"/>
            </a:pPr>
            <a:r>
              <a:rPr lang="en-US" sz="1600" dirty="0"/>
              <a:t>Shradha Sarap  - Input data Processing, Input error handling Process, PPT, PDD and Testing </a:t>
            </a:r>
          </a:p>
          <a:p>
            <a:pPr lvl="1">
              <a:buFont typeface="Wingdings" panose="05000000000000000000" pitchFamily="2" charset="2"/>
              <a:buChar char="Ø"/>
            </a:pPr>
            <a:r>
              <a:rPr lang="en-US" sz="1600" dirty="0"/>
              <a:t> Neha </a:t>
            </a:r>
            <a:r>
              <a:rPr lang="en-US" sz="1600" dirty="0" err="1"/>
              <a:t>Natesh</a:t>
            </a:r>
            <a:r>
              <a:rPr lang="en-US" sz="1600" dirty="0"/>
              <a:t> -  Generating the pay slips from Word to pdf Process, compilation of all the workflows, error handling, Testing, PPT, and PDD</a:t>
            </a:r>
          </a:p>
          <a:p>
            <a:pPr lvl="1">
              <a:buFont typeface="Wingdings" panose="05000000000000000000" pitchFamily="2" charset="2"/>
              <a:buChar char="Ø"/>
            </a:pPr>
            <a:r>
              <a:rPr lang="en-US" sz="1600" dirty="0"/>
              <a:t>Najma Fathima  - Sending the Pay slips process to each employee, error handling, PDD, PPT and Testing</a:t>
            </a:r>
          </a:p>
          <a:p>
            <a:endParaRPr lang="en-US" sz="1600" dirty="0"/>
          </a:p>
          <a:p>
            <a:endParaRPr lang="en-US" sz="1600" dirty="0"/>
          </a:p>
          <a:p>
            <a:endParaRPr lang="en-US" sz="1600" dirty="0"/>
          </a:p>
          <a:p>
            <a:endParaRPr lang="en-US" sz="1600" dirty="0"/>
          </a:p>
          <a:p>
            <a:endParaRPr lang="en-US" sz="1600" dirty="0"/>
          </a:p>
          <a:p>
            <a:endParaRPr lang="en-IN" sz="1600" dirty="0"/>
          </a:p>
        </p:txBody>
      </p:sp>
      <p:pic>
        <p:nvPicPr>
          <p:cNvPr id="7" name="Picture 6">
            <a:extLst>
              <a:ext uri="{FF2B5EF4-FFF2-40B4-BE49-F238E27FC236}">
                <a16:creationId xmlns:a16="http://schemas.microsoft.com/office/drawing/2014/main" id="{DC4A01C8-7AEC-4022-B3C8-D7DC4DBB4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542" y="3236169"/>
            <a:ext cx="1198486" cy="1300393"/>
          </a:xfrm>
          <a:prstGeom prst="rect">
            <a:avLst/>
          </a:prstGeom>
        </p:spPr>
      </p:pic>
      <p:pic>
        <p:nvPicPr>
          <p:cNvPr id="9" name="Picture 8">
            <a:extLst>
              <a:ext uri="{FF2B5EF4-FFF2-40B4-BE49-F238E27FC236}">
                <a16:creationId xmlns:a16="http://schemas.microsoft.com/office/drawing/2014/main" id="{AC26AF18-1BAF-42AD-A2C1-35386A9F0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5437" y="4252509"/>
            <a:ext cx="952012" cy="1300393"/>
          </a:xfrm>
          <a:prstGeom prst="rect">
            <a:avLst/>
          </a:prstGeom>
        </p:spPr>
      </p:pic>
      <p:pic>
        <p:nvPicPr>
          <p:cNvPr id="11" name="Picture 10">
            <a:extLst>
              <a:ext uri="{FF2B5EF4-FFF2-40B4-BE49-F238E27FC236}">
                <a16:creationId xmlns:a16="http://schemas.microsoft.com/office/drawing/2014/main" id="{C1A6E68F-E64B-40B7-B839-8DED8A7D82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8542" y="4557473"/>
            <a:ext cx="1198486" cy="1324299"/>
          </a:xfrm>
          <a:prstGeom prst="rect">
            <a:avLst/>
          </a:prstGeom>
        </p:spPr>
      </p:pic>
      <p:sp>
        <p:nvSpPr>
          <p:cNvPr id="8" name="TextBox 7">
            <a:extLst>
              <a:ext uri="{FF2B5EF4-FFF2-40B4-BE49-F238E27FC236}">
                <a16:creationId xmlns:a16="http://schemas.microsoft.com/office/drawing/2014/main" id="{97A18A58-1E17-4629-A5E6-1A8A18F11A50}"/>
              </a:ext>
            </a:extLst>
          </p:cNvPr>
          <p:cNvSpPr txBox="1"/>
          <p:nvPr/>
        </p:nvSpPr>
        <p:spPr>
          <a:xfrm>
            <a:off x="773252" y="1097974"/>
            <a:ext cx="6102220" cy="369332"/>
          </a:xfrm>
          <a:prstGeom prst="rect">
            <a:avLst/>
          </a:prstGeom>
          <a:noFill/>
        </p:spPr>
        <p:txBody>
          <a:bodyPr wrap="square">
            <a:spAutoFit/>
          </a:bodyPr>
          <a:lstStyle/>
          <a:p>
            <a:pPr marL="0" indent="0">
              <a:buNone/>
            </a:pPr>
            <a:endParaRPr lang="en-IN" dirty="0"/>
          </a:p>
        </p:txBody>
      </p:sp>
    </p:spTree>
    <p:extLst>
      <p:ext uri="{BB962C8B-B14F-4D97-AF65-F5344CB8AC3E}">
        <p14:creationId xmlns:p14="http://schemas.microsoft.com/office/powerpoint/2010/main" val="368215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D4B0-F8BD-4F0C-A74D-97F837613549}"/>
              </a:ext>
            </a:extLst>
          </p:cNvPr>
          <p:cNvSpPr>
            <a:spLocks noGrp="1"/>
          </p:cNvSpPr>
          <p:nvPr>
            <p:ph type="title"/>
          </p:nvPr>
        </p:nvSpPr>
        <p:spPr>
          <a:xfrm>
            <a:off x="1451579" y="898528"/>
            <a:ext cx="9603275" cy="1049235"/>
          </a:xfrm>
        </p:spPr>
        <p:txBody>
          <a:bodyPr vert="horz" lIns="91440" tIns="45720" rIns="91440" bIns="45720" rtlCol="0" anchor="t">
            <a:normAutofit/>
          </a:bodyPr>
          <a:lstStyle/>
          <a:p>
            <a:r>
              <a:rPr lang="en-IN" sz="2800" b="1" dirty="0">
                <a:solidFill>
                  <a:schemeClr val="accent1"/>
                </a:solidFill>
              </a:rPr>
              <a:t>GOAL- Reclaim Your HR Professional’s time</a:t>
            </a:r>
          </a:p>
        </p:txBody>
      </p:sp>
      <p:sp>
        <p:nvSpPr>
          <p:cNvPr id="3" name="Content Placeholder 2">
            <a:extLst>
              <a:ext uri="{FF2B5EF4-FFF2-40B4-BE49-F238E27FC236}">
                <a16:creationId xmlns:a16="http://schemas.microsoft.com/office/drawing/2014/main" id="{DBAECC07-CF4C-4495-82D1-F1ABC07921CF}"/>
              </a:ext>
            </a:extLst>
          </p:cNvPr>
          <p:cNvSpPr>
            <a:spLocks noGrp="1"/>
          </p:cNvSpPr>
          <p:nvPr>
            <p:ph idx="1"/>
          </p:nvPr>
        </p:nvSpPr>
        <p:spPr>
          <a:xfrm>
            <a:off x="1371682" y="1853754"/>
            <a:ext cx="8251714" cy="3450613"/>
          </a:xfrm>
        </p:spPr>
        <p:txBody>
          <a:bodyPr>
            <a:normAutofit/>
          </a:bodyPr>
          <a:lstStyle/>
          <a:p>
            <a:pPr>
              <a:buFont typeface="Wingdings" panose="05000000000000000000" pitchFamily="2" charset="2"/>
              <a:buChar char="Ø"/>
            </a:pPr>
            <a:r>
              <a:rPr lang="en-IN" sz="1800" dirty="0"/>
              <a:t> Payslip generation and processing is one of </a:t>
            </a:r>
            <a:r>
              <a:rPr lang="en-IN" sz="1600" dirty="0"/>
              <a:t>the</a:t>
            </a:r>
            <a:r>
              <a:rPr lang="en-IN" sz="1800" dirty="0"/>
              <a:t> most essential and yet most cumbersome functions of the HR Department.</a:t>
            </a:r>
          </a:p>
          <a:p>
            <a:pPr>
              <a:buFont typeface="Wingdings" panose="05000000000000000000" pitchFamily="2" charset="2"/>
              <a:buChar char="Ø"/>
            </a:pPr>
            <a:r>
              <a:rPr lang="en-IN" sz="1800" dirty="0"/>
              <a:t> The Main Goal of our Payslip Automation Process is to relieve the HR professional from his/her repetitive, time consuming and redundant tasks , so that they can focus on strategic initiatives of the company.</a:t>
            </a:r>
          </a:p>
          <a:p>
            <a:pPr>
              <a:buFont typeface="Wingdings" panose="05000000000000000000" pitchFamily="2" charset="2"/>
              <a:buChar char="Ø"/>
            </a:pPr>
            <a:r>
              <a:rPr lang="en-IN" sz="1800" dirty="0"/>
              <a:t> Research study states that RPA reclaims 40% of the HR departments time, making them more human centric and maintaining work balance.</a:t>
            </a:r>
          </a:p>
          <a:p>
            <a:pPr>
              <a:buFont typeface="Wingdings" panose="05000000000000000000" pitchFamily="2" charset="2"/>
              <a:buChar char="Ø"/>
            </a:pPr>
            <a:r>
              <a:rPr lang="en-IN" sz="1800" dirty="0"/>
              <a:t> 100% accuracy rate, reduced processing time/resources and creating an happy environment for the HR professionals.</a:t>
            </a:r>
          </a:p>
          <a:p>
            <a:endParaRPr lang="en-IN" sz="1800" dirty="0"/>
          </a:p>
        </p:txBody>
      </p:sp>
      <p:pic>
        <p:nvPicPr>
          <p:cNvPr id="10" name="Picture 9">
            <a:extLst>
              <a:ext uri="{FF2B5EF4-FFF2-40B4-BE49-F238E27FC236}">
                <a16:creationId xmlns:a16="http://schemas.microsoft.com/office/drawing/2014/main" id="{2BBD39DD-0730-43DE-9649-E05B47A81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765" y="3721102"/>
            <a:ext cx="2590721" cy="2013873"/>
          </a:xfrm>
          <a:prstGeom prst="rect">
            <a:avLst/>
          </a:prstGeom>
        </p:spPr>
      </p:pic>
    </p:spTree>
    <p:extLst>
      <p:ext uri="{BB962C8B-B14F-4D97-AF65-F5344CB8AC3E}">
        <p14:creationId xmlns:p14="http://schemas.microsoft.com/office/powerpoint/2010/main" val="2473254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b="1" dirty="0">
                <a:solidFill>
                  <a:schemeClr val="accent1"/>
                </a:solidFill>
              </a:rPr>
              <a:t>Current AS-IS Process</a:t>
            </a:r>
          </a:p>
        </p:txBody>
      </p:sp>
      <p:sp>
        <p:nvSpPr>
          <p:cNvPr id="3" name="Content Placeholder 2"/>
          <p:cNvSpPr>
            <a:spLocks noGrp="1"/>
          </p:cNvSpPr>
          <p:nvPr>
            <p:ph sz="half" idx="1"/>
          </p:nvPr>
        </p:nvSpPr>
        <p:spPr>
          <a:xfrm>
            <a:off x="1447331" y="1886585"/>
            <a:ext cx="10102518" cy="3448595"/>
          </a:xfrm>
        </p:spPr>
        <p:txBody>
          <a:bodyPr>
            <a:noAutofit/>
          </a:bodyPr>
          <a:lstStyle/>
          <a:p>
            <a:pPr>
              <a:buFont typeface="Wingdings" panose="05000000000000000000" pitchFamily="2" charset="2"/>
              <a:buChar char="Ø"/>
            </a:pPr>
            <a:r>
              <a:rPr lang="en-US" sz="1800" dirty="0"/>
              <a:t> </a:t>
            </a:r>
            <a:r>
              <a:rPr lang="en-IN" sz="1800" dirty="0"/>
              <a:t>The HR professional checks the employee’s salary details from the employee salary excel sheet.</a:t>
            </a:r>
          </a:p>
          <a:p>
            <a:pPr lvl="0">
              <a:buFont typeface="Wingdings" panose="05000000000000000000" pitchFamily="2" charset="2"/>
              <a:buChar char="Ø"/>
            </a:pPr>
            <a:r>
              <a:rPr lang="en-IN" sz="1800" dirty="0"/>
              <a:t> He/she then enters all the required data into the  Payslip word template.</a:t>
            </a:r>
          </a:p>
          <a:p>
            <a:pPr lvl="0">
              <a:buFont typeface="Wingdings" panose="05000000000000000000" pitchFamily="2" charset="2"/>
              <a:buChar char="Ø"/>
            </a:pPr>
            <a:r>
              <a:rPr lang="en-IN" sz="1800" dirty="0"/>
              <a:t> He/she then converts it to pdf format.</a:t>
            </a:r>
          </a:p>
          <a:p>
            <a:pPr lvl="0">
              <a:buFont typeface="Wingdings" panose="05000000000000000000" pitchFamily="2" charset="2"/>
              <a:buChar char="Ø"/>
            </a:pPr>
            <a:r>
              <a:rPr lang="en-IN" sz="1800" dirty="0"/>
              <a:t> If there is any issue any employee entry in salary excel sheet, logs error messages along each entry and sends it to department person for recheck and revert.</a:t>
            </a:r>
          </a:p>
          <a:p>
            <a:pPr lvl="0">
              <a:buFont typeface="Wingdings" panose="05000000000000000000" pitchFamily="2" charset="2"/>
              <a:buChar char="Ø"/>
            </a:pPr>
            <a:r>
              <a:rPr lang="en-IN" sz="1800" dirty="0"/>
              <a:t> All error free payslips are sent to individual employees using email ID from the excel sheet</a:t>
            </a:r>
          </a:p>
          <a:p>
            <a:pPr lvl="0">
              <a:buFont typeface="Wingdings" panose="05000000000000000000" pitchFamily="2" charset="2"/>
              <a:buChar char="Ø"/>
            </a:pPr>
            <a:r>
              <a:rPr lang="en-IN" sz="1800" dirty="0"/>
              <a:t>This process has to be repeated for “X” number of employees of the company</a:t>
            </a:r>
          </a:p>
          <a:p>
            <a:pPr lvl="0">
              <a:buFont typeface="Wingdings" panose="05000000000000000000" pitchFamily="2" charset="2"/>
              <a:buChar char="Ø"/>
            </a:pPr>
            <a:r>
              <a:rPr lang="en-IN" sz="1800" dirty="0"/>
              <a:t>Each Employee Payslip generation takes time (</a:t>
            </a:r>
            <a:r>
              <a:rPr lang="en-IN" sz="1800" dirty="0" err="1"/>
              <a:t>approx</a:t>
            </a:r>
            <a:r>
              <a:rPr lang="en-IN" sz="1800" dirty="0"/>
              <a:t> -10-15minutes)</a:t>
            </a:r>
          </a:p>
        </p:txBody>
      </p:sp>
      <p:pic>
        <p:nvPicPr>
          <p:cNvPr id="1026" name="Picture 2" descr="It Admin Troubleshooting GIF - It Admin Troubleshooting Working GIFs">
            <a:extLst>
              <a:ext uri="{FF2B5EF4-FFF2-40B4-BE49-F238E27FC236}">
                <a16:creationId xmlns:a16="http://schemas.microsoft.com/office/drawing/2014/main" id="{20159D95-760C-4E4C-8677-2BA173671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7031" y="4403879"/>
            <a:ext cx="1872818" cy="1322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01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A17BF-185C-4D34-BA38-0162634068AC}"/>
              </a:ext>
            </a:extLst>
          </p:cNvPr>
          <p:cNvSpPr>
            <a:spLocks noGrp="1"/>
          </p:cNvSpPr>
          <p:nvPr>
            <p:ph type="title"/>
          </p:nvPr>
        </p:nvSpPr>
        <p:spPr/>
        <p:txBody>
          <a:bodyPr>
            <a:normAutofit/>
          </a:bodyPr>
          <a:lstStyle/>
          <a:p>
            <a:r>
              <a:rPr lang="en-IN" sz="3000" b="1" dirty="0">
                <a:solidFill>
                  <a:schemeClr val="accent1"/>
                </a:solidFill>
              </a:rPr>
              <a:t>To-Be Process </a:t>
            </a:r>
            <a:endParaRPr lang="en-US" sz="3000" b="1" dirty="0">
              <a:solidFill>
                <a:schemeClr val="accent1"/>
              </a:solidFill>
            </a:endParaRPr>
          </a:p>
        </p:txBody>
      </p:sp>
      <p:sp>
        <p:nvSpPr>
          <p:cNvPr id="3" name="Text Placeholder 2">
            <a:extLst>
              <a:ext uri="{FF2B5EF4-FFF2-40B4-BE49-F238E27FC236}">
                <a16:creationId xmlns:a16="http://schemas.microsoft.com/office/drawing/2014/main" id="{BEB438D3-B30D-4329-BC6B-E88F599EBCBE}"/>
              </a:ext>
            </a:extLst>
          </p:cNvPr>
          <p:cNvSpPr>
            <a:spLocks noGrp="1"/>
          </p:cNvSpPr>
          <p:nvPr>
            <p:ph type="body" idx="1"/>
          </p:nvPr>
        </p:nvSpPr>
        <p:spPr>
          <a:xfrm>
            <a:off x="1447190" y="1058539"/>
            <a:ext cx="4645152" cy="801943"/>
          </a:xfrm>
        </p:spPr>
        <p:txBody>
          <a:bodyPr/>
          <a:lstStyle/>
          <a:p>
            <a:r>
              <a:rPr lang="en-IN" sz="1600" dirty="0"/>
              <a:t>Overview</a:t>
            </a:r>
            <a:endParaRPr lang="en-US" sz="1600" dirty="0"/>
          </a:p>
        </p:txBody>
      </p:sp>
      <p:sp>
        <p:nvSpPr>
          <p:cNvPr id="4" name="Content Placeholder 3">
            <a:extLst>
              <a:ext uri="{FF2B5EF4-FFF2-40B4-BE49-F238E27FC236}">
                <a16:creationId xmlns:a16="http://schemas.microsoft.com/office/drawing/2014/main" id="{A5C179A0-91CF-49CD-AEF9-C3A660A4A533}"/>
              </a:ext>
            </a:extLst>
          </p:cNvPr>
          <p:cNvSpPr>
            <a:spLocks noGrp="1"/>
          </p:cNvSpPr>
          <p:nvPr>
            <p:ph sz="half" idx="2"/>
          </p:nvPr>
        </p:nvSpPr>
        <p:spPr>
          <a:xfrm>
            <a:off x="1447190" y="1972450"/>
            <a:ext cx="6259896" cy="2644457"/>
          </a:xfrm>
        </p:spPr>
        <p:txBody>
          <a:bodyPr>
            <a:noAutofit/>
          </a:bodyPr>
          <a:lstStyle/>
          <a:p>
            <a:pPr>
              <a:buFont typeface="Wingdings" panose="05000000000000000000" pitchFamily="2" charset="2"/>
              <a:buChar char="Ø"/>
            </a:pPr>
            <a:r>
              <a:rPr lang="en-US" sz="1600" dirty="0"/>
              <a:t> The automated Pay slip generation utility uses a robot to do all the activities required for processing, generation and sending of pay slips to employees</a:t>
            </a:r>
          </a:p>
          <a:p>
            <a:pPr>
              <a:buFont typeface="Wingdings" panose="05000000000000000000" pitchFamily="2" charset="2"/>
              <a:buChar char="Ø"/>
            </a:pPr>
            <a:r>
              <a:rPr lang="en-US" sz="1600" dirty="0"/>
              <a:t> The input data required by the robot is the input excel sheet and config file(containing the guarded information). The email logon details and config file path are available as assets in orchestrator</a:t>
            </a:r>
          </a:p>
          <a:p>
            <a:pPr>
              <a:buFont typeface="Wingdings" panose="05000000000000000000" pitchFamily="2" charset="2"/>
              <a:buChar char="Ø"/>
            </a:pPr>
            <a:r>
              <a:rPr lang="en-US" sz="1600" dirty="0"/>
              <a:t> Report of successful and unsuccessful process for each employee is sent to HR personnel via an email</a:t>
            </a:r>
          </a:p>
          <a:p>
            <a:pPr>
              <a:buFont typeface="Wingdings" panose="05000000000000000000" pitchFamily="2" charset="2"/>
              <a:buChar char="Ø"/>
            </a:pPr>
            <a:r>
              <a:rPr lang="en-US" sz="1600" dirty="0"/>
              <a:t> The process ensures errorfree and timely execution of the payroll activity</a:t>
            </a:r>
          </a:p>
          <a:p>
            <a:pPr marL="0" indent="0">
              <a:buNone/>
            </a:pPr>
            <a:endParaRPr lang="en-US" sz="1600" dirty="0"/>
          </a:p>
          <a:p>
            <a:pPr>
              <a:buFont typeface="Wingdings" panose="05000000000000000000" pitchFamily="2" charset="2"/>
              <a:buChar char="Ø"/>
            </a:pPr>
            <a:endParaRPr lang="en-US" sz="1600" dirty="0"/>
          </a:p>
        </p:txBody>
      </p:sp>
      <p:pic>
        <p:nvPicPr>
          <p:cNvPr id="5" name="Picture 4">
            <a:extLst>
              <a:ext uri="{FF2B5EF4-FFF2-40B4-BE49-F238E27FC236}">
                <a16:creationId xmlns:a16="http://schemas.microsoft.com/office/drawing/2014/main" id="{C2FE97BA-F228-4DC9-BA28-199A0C949B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3778" y="1972450"/>
            <a:ext cx="4165171" cy="3361433"/>
          </a:xfrm>
          <a:prstGeom prst="rect">
            <a:avLst/>
          </a:prstGeom>
        </p:spPr>
      </p:pic>
    </p:spTree>
    <p:extLst>
      <p:ext uri="{BB962C8B-B14F-4D97-AF65-F5344CB8AC3E}">
        <p14:creationId xmlns:p14="http://schemas.microsoft.com/office/powerpoint/2010/main" val="259701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DD34-513E-4B38-8AAE-4512B65BC9A7}"/>
              </a:ext>
            </a:extLst>
          </p:cNvPr>
          <p:cNvSpPr>
            <a:spLocks noGrp="1"/>
          </p:cNvSpPr>
          <p:nvPr>
            <p:ph type="title"/>
          </p:nvPr>
        </p:nvSpPr>
        <p:spPr>
          <a:xfrm>
            <a:off x="1489725" y="795475"/>
            <a:ext cx="9527806" cy="557937"/>
          </a:xfrm>
        </p:spPr>
        <p:txBody>
          <a:bodyPr vert="horz" lIns="91440" tIns="45720" rIns="91440" bIns="45720" rtlCol="0" anchor="t">
            <a:normAutofit/>
          </a:bodyPr>
          <a:lstStyle/>
          <a:p>
            <a:r>
              <a:rPr lang="en-IN" sz="2800" b="1" dirty="0">
                <a:solidFill>
                  <a:schemeClr val="accent1"/>
                </a:solidFill>
              </a:rPr>
              <a:t>Value added Benefits of the Automation</a:t>
            </a:r>
          </a:p>
        </p:txBody>
      </p:sp>
      <p:graphicFrame>
        <p:nvGraphicFramePr>
          <p:cNvPr id="4" name="Table 4">
            <a:extLst>
              <a:ext uri="{FF2B5EF4-FFF2-40B4-BE49-F238E27FC236}">
                <a16:creationId xmlns:a16="http://schemas.microsoft.com/office/drawing/2014/main" id="{F4D5DC17-B173-4395-BA2B-55A856072187}"/>
              </a:ext>
            </a:extLst>
          </p:cNvPr>
          <p:cNvGraphicFramePr>
            <a:graphicFrameLocks noGrp="1"/>
          </p:cNvGraphicFramePr>
          <p:nvPr>
            <p:extLst>
              <p:ext uri="{D42A27DB-BD31-4B8C-83A1-F6EECF244321}">
                <p14:modId xmlns:p14="http://schemas.microsoft.com/office/powerpoint/2010/main" val="3653531480"/>
              </p:ext>
            </p:extLst>
          </p:nvPr>
        </p:nvGraphicFramePr>
        <p:xfrm>
          <a:off x="335902" y="1261522"/>
          <a:ext cx="11653935" cy="4801003"/>
        </p:xfrm>
        <a:graphic>
          <a:graphicData uri="http://schemas.openxmlformats.org/drawingml/2006/table">
            <a:tbl>
              <a:tblPr firstRow="1" bandRow="1">
                <a:tableStyleId>{5C22544A-7EE6-4342-B048-85BDC9FD1C3A}</a:tableStyleId>
              </a:tblPr>
              <a:tblGrid>
                <a:gridCol w="5677603">
                  <a:extLst>
                    <a:ext uri="{9D8B030D-6E8A-4147-A177-3AD203B41FA5}">
                      <a16:colId xmlns:a16="http://schemas.microsoft.com/office/drawing/2014/main" val="352542375"/>
                    </a:ext>
                  </a:extLst>
                </a:gridCol>
                <a:gridCol w="5976332">
                  <a:extLst>
                    <a:ext uri="{9D8B030D-6E8A-4147-A177-3AD203B41FA5}">
                      <a16:colId xmlns:a16="http://schemas.microsoft.com/office/drawing/2014/main" val="1574528617"/>
                    </a:ext>
                  </a:extLst>
                </a:gridCol>
              </a:tblGrid>
              <a:tr h="343343">
                <a:tc>
                  <a:txBody>
                    <a:bodyPr/>
                    <a:lstStyle/>
                    <a:p>
                      <a:pPr algn="ctr"/>
                      <a:r>
                        <a:rPr lang="en-IN" sz="1600" dirty="0"/>
                        <a:t>Pay Slip Processing - Manual</a:t>
                      </a:r>
                    </a:p>
                  </a:txBody>
                  <a:tcPr/>
                </a:tc>
                <a:tc>
                  <a:txBody>
                    <a:bodyPr/>
                    <a:lstStyle/>
                    <a:p>
                      <a:pPr algn="ctr"/>
                      <a:r>
                        <a:rPr lang="en-IN" sz="1600" dirty="0"/>
                        <a:t>Pay Slip Processing - Automated</a:t>
                      </a:r>
                    </a:p>
                  </a:txBody>
                  <a:tcPr/>
                </a:tc>
                <a:extLst>
                  <a:ext uri="{0D108BD9-81ED-4DB2-BD59-A6C34878D82A}">
                    <a16:rowId xmlns:a16="http://schemas.microsoft.com/office/drawing/2014/main" val="627277939"/>
                  </a:ext>
                </a:extLst>
              </a:tr>
              <a:tr h="559740">
                <a:tc>
                  <a:txBody>
                    <a:bodyPr/>
                    <a:lstStyle/>
                    <a:p>
                      <a:r>
                        <a:rPr lang="en-IN" sz="1600" dirty="0"/>
                        <a:t>The entire process has to be handled and managed by individuals</a:t>
                      </a:r>
                    </a:p>
                  </a:txBody>
                  <a:tcPr/>
                </a:tc>
                <a:tc>
                  <a:txBody>
                    <a:bodyPr/>
                    <a:lstStyle/>
                    <a:p>
                      <a:r>
                        <a:rPr lang="en-IN" sz="1600" dirty="0"/>
                        <a:t>Automated process is managed by the computerised system with robot and requires minimal human effort</a:t>
                      </a:r>
                    </a:p>
                  </a:txBody>
                  <a:tcPr/>
                </a:tc>
                <a:extLst>
                  <a:ext uri="{0D108BD9-81ED-4DB2-BD59-A6C34878D82A}">
                    <a16:rowId xmlns:a16="http://schemas.microsoft.com/office/drawing/2014/main" val="3343440297"/>
                  </a:ext>
                </a:extLst>
              </a:tr>
              <a:tr h="559740">
                <a:tc>
                  <a:txBody>
                    <a:bodyPr/>
                    <a:lstStyle/>
                    <a:p>
                      <a:r>
                        <a:rPr lang="en-IN" sz="1600" dirty="0"/>
                        <a:t>The process is lengthy, cumbersome. Requires lots of manual resources and time. </a:t>
                      </a:r>
                      <a:r>
                        <a:rPr lang="en-IN" sz="1600" dirty="0" err="1"/>
                        <a:t>Approx</a:t>
                      </a:r>
                      <a:r>
                        <a:rPr lang="en-IN" sz="1600" dirty="0"/>
                        <a:t>- 10-15min /employee</a:t>
                      </a:r>
                    </a:p>
                  </a:txBody>
                  <a:tcPr/>
                </a:tc>
                <a:tc>
                  <a:txBody>
                    <a:bodyPr/>
                    <a:lstStyle/>
                    <a:p>
                      <a:r>
                        <a:rPr lang="en-IN" sz="1600" dirty="0"/>
                        <a:t>The process is faster , just on a click. It ensures timely completion of the job(Our process takes 2.30 min for </a:t>
                      </a:r>
                      <a:r>
                        <a:rPr lang="en-IN" sz="1600"/>
                        <a:t>10 employees)</a:t>
                      </a:r>
                      <a:endParaRPr lang="en-IN" sz="1600" dirty="0"/>
                    </a:p>
                  </a:txBody>
                  <a:tcPr/>
                </a:tc>
                <a:extLst>
                  <a:ext uri="{0D108BD9-81ED-4DB2-BD59-A6C34878D82A}">
                    <a16:rowId xmlns:a16="http://schemas.microsoft.com/office/drawing/2014/main" val="106292405"/>
                  </a:ext>
                </a:extLst>
              </a:tr>
              <a:tr h="559740">
                <a:tc>
                  <a:txBody>
                    <a:bodyPr/>
                    <a:lstStyle/>
                    <a:p>
                      <a:r>
                        <a:rPr lang="en-IN" sz="1600" dirty="0"/>
                        <a:t>This system can have inconsistencies due to dynamic nature of human activities</a:t>
                      </a:r>
                    </a:p>
                  </a:txBody>
                  <a:tcPr/>
                </a:tc>
                <a:tc>
                  <a:txBody>
                    <a:bodyPr/>
                    <a:lstStyle/>
                    <a:p>
                      <a:r>
                        <a:rPr lang="en-IN" sz="1600" dirty="0"/>
                        <a:t>Automated system, so no room for inconsistency and fatigue</a:t>
                      </a:r>
                    </a:p>
                  </a:txBody>
                  <a:tcPr/>
                </a:tc>
                <a:extLst>
                  <a:ext uri="{0D108BD9-81ED-4DB2-BD59-A6C34878D82A}">
                    <a16:rowId xmlns:a16="http://schemas.microsoft.com/office/drawing/2014/main" val="2395603640"/>
                  </a:ext>
                </a:extLst>
              </a:tr>
              <a:tr h="559740">
                <a:tc>
                  <a:txBody>
                    <a:bodyPr/>
                    <a:lstStyle/>
                    <a:p>
                      <a:r>
                        <a:rPr lang="en-IN" sz="1600" dirty="0"/>
                        <a:t>Scope of errors can be large</a:t>
                      </a:r>
                    </a:p>
                  </a:txBody>
                  <a:tcPr/>
                </a:tc>
                <a:tc>
                  <a:txBody>
                    <a:bodyPr/>
                    <a:lstStyle/>
                    <a:p>
                      <a:r>
                        <a:rPr lang="en-IN" sz="1600" dirty="0"/>
                        <a:t>Scope of error is marginal in beginning and robust over a period of time</a:t>
                      </a:r>
                    </a:p>
                  </a:txBody>
                  <a:tcPr/>
                </a:tc>
                <a:extLst>
                  <a:ext uri="{0D108BD9-81ED-4DB2-BD59-A6C34878D82A}">
                    <a16:rowId xmlns:a16="http://schemas.microsoft.com/office/drawing/2014/main" val="3391532643"/>
                  </a:ext>
                </a:extLst>
              </a:tr>
              <a:tr h="324060">
                <a:tc>
                  <a:txBody>
                    <a:bodyPr/>
                    <a:lstStyle/>
                    <a:p>
                      <a:r>
                        <a:rPr lang="en-IN" sz="1600" dirty="0"/>
                        <a:t>System is less secure . Misuse of data can happen</a:t>
                      </a:r>
                    </a:p>
                  </a:txBody>
                  <a:tcPr/>
                </a:tc>
                <a:tc>
                  <a:txBody>
                    <a:bodyPr/>
                    <a:lstStyle/>
                    <a:p>
                      <a:r>
                        <a:rPr lang="en-IN" sz="1600" dirty="0"/>
                        <a:t>Data is encrypted and hence secure</a:t>
                      </a:r>
                    </a:p>
                  </a:txBody>
                  <a:tcPr/>
                </a:tc>
                <a:extLst>
                  <a:ext uri="{0D108BD9-81ED-4DB2-BD59-A6C34878D82A}">
                    <a16:rowId xmlns:a16="http://schemas.microsoft.com/office/drawing/2014/main" val="1691458376"/>
                  </a:ext>
                </a:extLst>
              </a:tr>
              <a:tr h="559740">
                <a:tc>
                  <a:txBody>
                    <a:bodyPr/>
                    <a:lstStyle/>
                    <a:p>
                      <a:r>
                        <a:rPr lang="en-IN" sz="1600" dirty="0"/>
                        <a:t>As the number of employees increase, timely processing cannot be ensured with same resources</a:t>
                      </a:r>
                    </a:p>
                  </a:txBody>
                  <a:tcPr/>
                </a:tc>
                <a:tc>
                  <a:txBody>
                    <a:bodyPr/>
                    <a:lstStyle/>
                    <a:p>
                      <a:r>
                        <a:rPr lang="en-IN" sz="1600" dirty="0"/>
                        <a:t>Can be scaled up easily and timely delivery is not hampered</a:t>
                      </a:r>
                    </a:p>
                  </a:txBody>
                  <a:tcPr/>
                </a:tc>
                <a:extLst>
                  <a:ext uri="{0D108BD9-81ED-4DB2-BD59-A6C34878D82A}">
                    <a16:rowId xmlns:a16="http://schemas.microsoft.com/office/drawing/2014/main" val="4174802462"/>
                  </a:ext>
                </a:extLst>
              </a:tr>
              <a:tr h="559740">
                <a:tc>
                  <a:txBody>
                    <a:bodyPr/>
                    <a:lstStyle/>
                    <a:p>
                      <a:r>
                        <a:rPr lang="en-IN" sz="1600" dirty="0"/>
                        <a:t>This system is time consuming, and is prone to errors which may cause dissatisfaction of employees</a:t>
                      </a:r>
                    </a:p>
                  </a:txBody>
                  <a:tcPr/>
                </a:tc>
                <a:tc>
                  <a:txBody>
                    <a:bodyPr/>
                    <a:lstStyle/>
                    <a:p>
                      <a:r>
                        <a:rPr lang="en-IN" sz="1600" dirty="0"/>
                        <a:t>Automated systems are reliable, quick and accurate. This leads to high level of customer satisfaction</a:t>
                      </a:r>
                    </a:p>
                  </a:txBody>
                  <a:tcPr/>
                </a:tc>
                <a:extLst>
                  <a:ext uri="{0D108BD9-81ED-4DB2-BD59-A6C34878D82A}">
                    <a16:rowId xmlns:a16="http://schemas.microsoft.com/office/drawing/2014/main" val="2850398219"/>
                  </a:ext>
                </a:extLst>
              </a:tr>
              <a:tr h="647660">
                <a:tc>
                  <a:txBody>
                    <a:bodyPr/>
                    <a:lstStyle/>
                    <a:p>
                      <a:r>
                        <a:rPr lang="en-IN" sz="1600" dirty="0"/>
                        <a:t>System dependability on Public holidays and working hours</a:t>
                      </a:r>
                    </a:p>
                  </a:txBody>
                  <a:tcPr/>
                </a:tc>
                <a:tc>
                  <a:txBody>
                    <a:bodyPr/>
                    <a:lstStyle/>
                    <a:p>
                      <a:r>
                        <a:rPr lang="en-IN" sz="1600" dirty="0"/>
                        <a:t>Automated system is independent of holidays and working hours once scheduled</a:t>
                      </a:r>
                    </a:p>
                  </a:txBody>
                  <a:tcPr/>
                </a:tc>
                <a:extLst>
                  <a:ext uri="{0D108BD9-81ED-4DB2-BD59-A6C34878D82A}">
                    <a16:rowId xmlns:a16="http://schemas.microsoft.com/office/drawing/2014/main" val="212570140"/>
                  </a:ext>
                </a:extLst>
              </a:tr>
            </a:tbl>
          </a:graphicData>
        </a:graphic>
      </p:graphicFrame>
    </p:spTree>
    <p:extLst>
      <p:ext uri="{BB962C8B-B14F-4D97-AF65-F5344CB8AC3E}">
        <p14:creationId xmlns:p14="http://schemas.microsoft.com/office/powerpoint/2010/main" val="3306385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a:bodyPr>
          <a:lstStyle/>
          <a:p>
            <a:pPr lvl="1"/>
            <a:r>
              <a:rPr lang="en-IN" sz="2800" b="1" kern="1200" cap="all" dirty="0">
                <a:solidFill>
                  <a:schemeClr val="accent1"/>
                </a:solidFill>
                <a:latin typeface="+mj-lt"/>
                <a:ea typeface="+mj-ea"/>
                <a:cs typeface="+mj-cs"/>
              </a:rPr>
              <a:t>Walkthrough of the Automation </a:t>
            </a:r>
            <a:br>
              <a:rPr lang="en-IN" dirty="0"/>
            </a:br>
            <a:endParaRPr lang="en-IN" dirty="0"/>
          </a:p>
        </p:txBody>
      </p:sp>
      <p:pic>
        <p:nvPicPr>
          <p:cNvPr id="4" name="Picture 3">
            <a:extLst>
              <a:ext uri="{FF2B5EF4-FFF2-40B4-BE49-F238E27FC236}">
                <a16:creationId xmlns:a16="http://schemas.microsoft.com/office/drawing/2014/main" id="{95796A13-BD90-44AE-BE03-64F1DF712737}"/>
              </a:ext>
            </a:extLst>
          </p:cNvPr>
          <p:cNvPicPr>
            <a:picLocks noChangeAspect="1"/>
          </p:cNvPicPr>
          <p:nvPr/>
        </p:nvPicPr>
        <p:blipFill>
          <a:blip r:embed="rId4"/>
          <a:stretch>
            <a:fillRect/>
          </a:stretch>
        </p:blipFill>
        <p:spPr>
          <a:xfrm>
            <a:off x="5567461" y="1951412"/>
            <a:ext cx="4179662" cy="1141441"/>
          </a:xfrm>
          <a:prstGeom prst="rect">
            <a:avLst/>
          </a:prstGeom>
        </p:spPr>
      </p:pic>
      <p:sp>
        <p:nvSpPr>
          <p:cNvPr id="5" name="TextBox 4">
            <a:extLst>
              <a:ext uri="{FF2B5EF4-FFF2-40B4-BE49-F238E27FC236}">
                <a16:creationId xmlns:a16="http://schemas.microsoft.com/office/drawing/2014/main" id="{8EAB8669-2342-417D-B055-479575A50BC2}"/>
              </a:ext>
            </a:extLst>
          </p:cNvPr>
          <p:cNvSpPr txBox="1"/>
          <p:nvPr/>
        </p:nvSpPr>
        <p:spPr>
          <a:xfrm>
            <a:off x="1451579" y="1931367"/>
            <a:ext cx="3399392" cy="369332"/>
          </a:xfrm>
          <a:prstGeom prst="rect">
            <a:avLst/>
          </a:prstGeom>
          <a:noFill/>
        </p:spPr>
        <p:txBody>
          <a:bodyPr wrap="none" rtlCol="0">
            <a:spAutoFit/>
          </a:bodyPr>
          <a:lstStyle/>
          <a:p>
            <a:r>
              <a:rPr lang="en-IN" b="1" dirty="0">
                <a:solidFill>
                  <a:srgbClr val="C00000"/>
                </a:solidFill>
              </a:rPr>
              <a:t>Input excel employee data file</a:t>
            </a:r>
          </a:p>
        </p:txBody>
      </p:sp>
      <p:pic>
        <p:nvPicPr>
          <p:cNvPr id="8" name="Picture 7">
            <a:extLst>
              <a:ext uri="{FF2B5EF4-FFF2-40B4-BE49-F238E27FC236}">
                <a16:creationId xmlns:a16="http://schemas.microsoft.com/office/drawing/2014/main" id="{4F1BAB7A-5556-4B4F-83E6-2B4B6BDD9DF4}"/>
              </a:ext>
            </a:extLst>
          </p:cNvPr>
          <p:cNvPicPr>
            <a:picLocks noChangeAspect="1"/>
          </p:cNvPicPr>
          <p:nvPr/>
        </p:nvPicPr>
        <p:blipFill>
          <a:blip r:embed="rId5"/>
          <a:stretch>
            <a:fillRect/>
          </a:stretch>
        </p:blipFill>
        <p:spPr>
          <a:xfrm>
            <a:off x="1451579" y="3551732"/>
            <a:ext cx="2295226" cy="2103696"/>
          </a:xfrm>
          <a:prstGeom prst="rect">
            <a:avLst/>
          </a:prstGeom>
        </p:spPr>
      </p:pic>
      <p:sp>
        <p:nvSpPr>
          <p:cNvPr id="13" name="TextBox 12">
            <a:extLst>
              <a:ext uri="{FF2B5EF4-FFF2-40B4-BE49-F238E27FC236}">
                <a16:creationId xmlns:a16="http://schemas.microsoft.com/office/drawing/2014/main" id="{06467C1A-59C1-4488-8543-50A2250D500A}"/>
              </a:ext>
            </a:extLst>
          </p:cNvPr>
          <p:cNvSpPr txBox="1"/>
          <p:nvPr/>
        </p:nvSpPr>
        <p:spPr>
          <a:xfrm>
            <a:off x="1334720" y="3131421"/>
            <a:ext cx="5850319" cy="369332"/>
          </a:xfrm>
          <a:prstGeom prst="rect">
            <a:avLst/>
          </a:prstGeom>
          <a:noFill/>
        </p:spPr>
        <p:txBody>
          <a:bodyPr wrap="none" rtlCol="0">
            <a:spAutoFit/>
          </a:bodyPr>
          <a:lstStyle/>
          <a:p>
            <a:r>
              <a:rPr lang="en-IN" b="1" dirty="0">
                <a:solidFill>
                  <a:srgbClr val="C00000"/>
                </a:solidFill>
              </a:rPr>
              <a:t>Output Payslip in pdf format/Email/status and log file</a:t>
            </a:r>
          </a:p>
        </p:txBody>
      </p:sp>
      <p:pic>
        <p:nvPicPr>
          <p:cNvPr id="10" name="Picture 9">
            <a:extLst>
              <a:ext uri="{FF2B5EF4-FFF2-40B4-BE49-F238E27FC236}">
                <a16:creationId xmlns:a16="http://schemas.microsoft.com/office/drawing/2014/main" id="{3A13F136-6760-4030-8C0D-05739E2417FF}"/>
              </a:ext>
            </a:extLst>
          </p:cNvPr>
          <p:cNvPicPr>
            <a:picLocks noChangeAspect="1"/>
          </p:cNvPicPr>
          <p:nvPr/>
        </p:nvPicPr>
        <p:blipFill>
          <a:blip r:embed="rId6"/>
          <a:stretch>
            <a:fillRect/>
          </a:stretch>
        </p:blipFill>
        <p:spPr>
          <a:xfrm>
            <a:off x="3998280" y="3551732"/>
            <a:ext cx="2647094" cy="2195937"/>
          </a:xfrm>
          <a:prstGeom prst="rect">
            <a:avLst/>
          </a:prstGeom>
        </p:spPr>
      </p:pic>
      <p:pic>
        <p:nvPicPr>
          <p:cNvPr id="11" name="Picture 10">
            <a:extLst>
              <a:ext uri="{FF2B5EF4-FFF2-40B4-BE49-F238E27FC236}">
                <a16:creationId xmlns:a16="http://schemas.microsoft.com/office/drawing/2014/main" id="{D42CB9E3-278C-4486-9951-A14EDF39A83B}"/>
              </a:ext>
            </a:extLst>
          </p:cNvPr>
          <p:cNvPicPr>
            <a:picLocks noChangeAspect="1"/>
          </p:cNvPicPr>
          <p:nvPr/>
        </p:nvPicPr>
        <p:blipFill>
          <a:blip r:embed="rId7"/>
          <a:stretch>
            <a:fillRect/>
          </a:stretch>
        </p:blipFill>
        <p:spPr>
          <a:xfrm>
            <a:off x="6816760" y="3598411"/>
            <a:ext cx="1847846" cy="2060877"/>
          </a:xfrm>
          <a:prstGeom prst="rect">
            <a:avLst/>
          </a:prstGeom>
        </p:spPr>
      </p:pic>
      <p:pic>
        <p:nvPicPr>
          <p:cNvPr id="12" name="Picture 11">
            <a:extLst>
              <a:ext uri="{FF2B5EF4-FFF2-40B4-BE49-F238E27FC236}">
                <a16:creationId xmlns:a16="http://schemas.microsoft.com/office/drawing/2014/main" id="{E6F1DE13-58F1-44C4-A033-D8C9CFAF0626}"/>
              </a:ext>
            </a:extLst>
          </p:cNvPr>
          <p:cNvPicPr>
            <a:picLocks noChangeAspect="1"/>
          </p:cNvPicPr>
          <p:nvPr/>
        </p:nvPicPr>
        <p:blipFill>
          <a:blip r:embed="rId8"/>
          <a:stretch>
            <a:fillRect/>
          </a:stretch>
        </p:blipFill>
        <p:spPr>
          <a:xfrm>
            <a:off x="8835992" y="3113318"/>
            <a:ext cx="2325949" cy="1173255"/>
          </a:xfrm>
          <a:prstGeom prst="rect">
            <a:avLst/>
          </a:prstGeom>
        </p:spPr>
      </p:pic>
      <p:sp>
        <p:nvSpPr>
          <p:cNvPr id="14" name="TextBox 13">
            <a:extLst>
              <a:ext uri="{FF2B5EF4-FFF2-40B4-BE49-F238E27FC236}">
                <a16:creationId xmlns:a16="http://schemas.microsoft.com/office/drawing/2014/main" id="{31C6B76B-78FB-4262-B10A-424E9DC92B5B}"/>
              </a:ext>
            </a:extLst>
          </p:cNvPr>
          <p:cNvSpPr txBox="1"/>
          <p:nvPr/>
        </p:nvSpPr>
        <p:spPr>
          <a:xfrm>
            <a:off x="1484191" y="5684149"/>
            <a:ext cx="2156039" cy="369332"/>
          </a:xfrm>
          <a:prstGeom prst="rect">
            <a:avLst/>
          </a:prstGeom>
          <a:noFill/>
        </p:spPr>
        <p:txBody>
          <a:bodyPr wrap="none" rtlCol="0">
            <a:spAutoFit/>
          </a:bodyPr>
          <a:lstStyle/>
          <a:p>
            <a:r>
              <a:rPr lang="en-IN" b="1" dirty="0">
                <a:solidFill>
                  <a:srgbClr val="C00000"/>
                </a:solidFill>
              </a:rPr>
              <a:t>Process Video Run</a:t>
            </a:r>
          </a:p>
        </p:txBody>
      </p:sp>
      <p:pic>
        <p:nvPicPr>
          <p:cNvPr id="15" name="Project Run Video">
            <a:hlinkClick r:id="" action="ppaction://media"/>
            <a:extLst>
              <a:ext uri="{FF2B5EF4-FFF2-40B4-BE49-F238E27FC236}">
                <a16:creationId xmlns:a16="http://schemas.microsoft.com/office/drawing/2014/main" id="{D86AAA64-F3BB-47D3-A18E-68FC8F46B694}"/>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9156939" y="4417619"/>
            <a:ext cx="2446176" cy="1328360"/>
          </a:xfrm>
          <a:prstGeom prst="rect">
            <a:avLst/>
          </a:prstGeom>
        </p:spPr>
      </p:pic>
    </p:spTree>
    <p:extLst>
      <p:ext uri="{BB962C8B-B14F-4D97-AF65-F5344CB8AC3E}">
        <p14:creationId xmlns:p14="http://schemas.microsoft.com/office/powerpoint/2010/main" val="402932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02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5"/>
                                        </p:tgtEl>
                                      </p:cBhvr>
                                    </p:cmd>
                                  </p:childTnLst>
                                </p:cTn>
                              </p:par>
                            </p:childTnLst>
                          </p:cTn>
                        </p:par>
                      </p:childTnLst>
                    </p:cTn>
                  </p:par>
                </p:childTnLst>
              </p:cTn>
              <p:nextCondLst>
                <p:cond evt="onClick" delay="0">
                  <p:tgtEl>
                    <p:spTgt spid="15"/>
                  </p:tgtEl>
                </p:cond>
              </p:nextCondLst>
            </p:seq>
            <p:video>
              <p:cMediaNode vol="80000">
                <p:cTn id="12" fill="hold" display="0">
                  <p:stCondLst>
                    <p:cond delay="indefinite"/>
                  </p:stCondLst>
                </p:cTn>
                <p:tgtEl>
                  <p:spTgt spid="1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03524" y="1590475"/>
            <a:ext cx="9604375" cy="1049337"/>
          </a:xfrm>
        </p:spPr>
        <p:txBody>
          <a:bodyPr>
            <a:normAutofit fontScale="90000"/>
          </a:bodyPr>
          <a:lstStyle/>
          <a:p>
            <a:pPr lvl="1" algn="l" rtl="0">
              <a:lnSpc>
                <a:spcPct val="90000"/>
              </a:lnSpc>
              <a:spcBef>
                <a:spcPct val="0"/>
              </a:spcBef>
            </a:pPr>
            <a:r>
              <a:rPr lang="en-IN" sz="3200" dirty="0"/>
              <a:t>                            </a:t>
            </a:r>
            <a:r>
              <a:rPr lang="en-IN" sz="3600" b="1" kern="1200" cap="all" dirty="0">
                <a:solidFill>
                  <a:schemeClr val="accent1"/>
                </a:solidFill>
                <a:latin typeface="+mj-lt"/>
                <a:ea typeface="+mj-ea"/>
                <a:cs typeface="+mj-cs"/>
              </a:rPr>
              <a:t>Q/A session </a:t>
            </a:r>
            <a:br>
              <a:rPr lang="en-IN" sz="3200" dirty="0"/>
            </a:br>
            <a:br>
              <a:rPr lang="en-IN" sz="3200" dirty="0"/>
            </a:br>
            <a:br>
              <a:rPr lang="en-IN" sz="3200" dirty="0"/>
            </a:br>
            <a:br>
              <a:rPr lang="en-IN" sz="3200" dirty="0"/>
            </a:br>
            <a:r>
              <a:rPr lang="en-IN" sz="2700" b="1" dirty="0">
                <a:solidFill>
                  <a:srgbClr val="C00000"/>
                </a:solidFill>
                <a:latin typeface="+mn-lt"/>
              </a:rPr>
              <a:t>Thank You for your time</a:t>
            </a:r>
            <a:br>
              <a:rPr lang="en-IN" sz="2700" i="1" dirty="0">
                <a:solidFill>
                  <a:srgbClr val="C00000"/>
                </a:solidFill>
                <a:latin typeface="+mj-lt"/>
              </a:rPr>
            </a:br>
            <a:br>
              <a:rPr lang="en-IN" sz="2700" i="1" dirty="0">
                <a:solidFill>
                  <a:srgbClr val="C00000"/>
                </a:solidFill>
                <a:latin typeface="+mj-lt"/>
              </a:rPr>
            </a:br>
            <a:r>
              <a:rPr lang="en-IN" sz="2700" i="1" dirty="0">
                <a:solidFill>
                  <a:srgbClr val="C00000"/>
                </a:solidFill>
                <a:latin typeface="+mj-lt"/>
              </a:rPr>
              <a:t>						       </a:t>
            </a:r>
            <a:br>
              <a:rPr lang="en-IN" sz="2700" i="1" dirty="0">
                <a:solidFill>
                  <a:srgbClr val="C00000"/>
                </a:solidFill>
                <a:latin typeface="+mj-lt"/>
              </a:rPr>
            </a:br>
            <a:r>
              <a:rPr lang="en-IN" sz="2700" i="1" dirty="0">
                <a:solidFill>
                  <a:srgbClr val="C00000"/>
                </a:solidFill>
                <a:latin typeface="+mj-lt"/>
              </a:rPr>
              <a:t>						    </a:t>
            </a:r>
            <a:r>
              <a:rPr lang="en-IN" sz="2700" b="1" dirty="0">
                <a:solidFill>
                  <a:srgbClr val="C00000"/>
                </a:solidFill>
                <a:latin typeface="+mn-lt"/>
              </a:rPr>
              <a:t>Happy Automation!!!!</a:t>
            </a:r>
            <a:br>
              <a:rPr lang="en-IN" sz="3200" dirty="0"/>
            </a:br>
            <a:br>
              <a:rPr lang="en-IN" sz="3200" dirty="0"/>
            </a:br>
            <a:br>
              <a:rPr lang="en-IN" sz="3200" dirty="0"/>
            </a:br>
            <a:br>
              <a:rPr lang="en-IN" sz="3200" dirty="0"/>
            </a:br>
            <a:br>
              <a:rPr lang="en-IN" dirty="0"/>
            </a:br>
            <a:br>
              <a:rPr lang="en-IN" dirty="0"/>
            </a:br>
            <a:endParaRPr lang="en-IN" dirty="0"/>
          </a:p>
        </p:txBody>
      </p:sp>
      <p:pic>
        <p:nvPicPr>
          <p:cNvPr id="6" name="Picture 5">
            <a:extLst>
              <a:ext uri="{FF2B5EF4-FFF2-40B4-BE49-F238E27FC236}">
                <a16:creationId xmlns:a16="http://schemas.microsoft.com/office/drawing/2014/main" id="{C662F800-02A5-46FB-AC3D-3623D84637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377" y="3028672"/>
            <a:ext cx="1714500" cy="2114550"/>
          </a:xfrm>
          <a:prstGeom prst="rect">
            <a:avLst/>
          </a:prstGeom>
        </p:spPr>
      </p:pic>
    </p:spTree>
    <p:extLst>
      <p:ext uri="{BB962C8B-B14F-4D97-AF65-F5344CB8AC3E}">
        <p14:creationId xmlns:p14="http://schemas.microsoft.com/office/powerpoint/2010/main" val="129912360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959</TotalTime>
  <Words>821</Words>
  <Application>Microsoft Office PowerPoint</Application>
  <PresentationFormat>Widescreen</PresentationFormat>
  <Paragraphs>68</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Gill Sans MT</vt:lpstr>
      <vt:lpstr>Wingdings</vt:lpstr>
      <vt:lpstr>Gallery</vt:lpstr>
      <vt:lpstr>Pay Slip Generation Utility </vt:lpstr>
      <vt:lpstr>Agenda </vt:lpstr>
      <vt:lpstr>Introduction / Team Members and their roles </vt:lpstr>
      <vt:lpstr>GOAL- Reclaim Your HR Professional’s time</vt:lpstr>
      <vt:lpstr>Current AS-IS Process</vt:lpstr>
      <vt:lpstr>To-Be Process </vt:lpstr>
      <vt:lpstr>Value added Benefits of the Automation</vt:lpstr>
      <vt:lpstr>Walkthrough of the Automation  </vt:lpstr>
      <vt:lpstr>                            Q/A session     Thank You for your time                          Happy Automation!!!!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Demo</dc:creator>
  <cp:lastModifiedBy>shradha sarap</cp:lastModifiedBy>
  <cp:revision>63</cp:revision>
  <dcterms:created xsi:type="dcterms:W3CDTF">2021-02-12T05:34:32Z</dcterms:created>
  <dcterms:modified xsi:type="dcterms:W3CDTF">2022-03-20T15:24:41Z</dcterms:modified>
</cp:coreProperties>
</file>